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77" r:id="rId2"/>
    <p:sldId id="278" r:id="rId3"/>
    <p:sldId id="279" r:id="rId4"/>
    <p:sldId id="280" r:id="rId5"/>
    <p:sldId id="281" r:id="rId6"/>
    <p:sldId id="256" r:id="rId7"/>
    <p:sldId id="266" r:id="rId8"/>
    <p:sldId id="264" r:id="rId9"/>
    <p:sldId id="274" r:id="rId10"/>
    <p:sldId id="265" r:id="rId11"/>
    <p:sldId id="267" r:id="rId12"/>
    <p:sldId id="268" r:id="rId13"/>
    <p:sldId id="275" r:id="rId14"/>
    <p:sldId id="27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80712"/>
  </p:normalViewPr>
  <p:slideViewPr>
    <p:cSldViewPr snapToGrid="0">
      <p:cViewPr varScale="1">
        <p:scale>
          <a:sx n="93" d="100"/>
          <a:sy n="93" d="100"/>
        </p:scale>
        <p:origin x="1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72C46-E2DA-4C2F-83A4-E992BF84A01D}" type="datetimeFigureOut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728F-B44D-4CE6-9155-827C0331A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7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F728F-B44D-4CE6-9155-827C0331AA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PPLX (perplexity) measures the uncertainty of the language model </a:t>
            </a:r>
          </a:p>
          <a:p>
            <a:pPr lvl="1"/>
            <a:r>
              <a:rPr lang="en-US" altLang="zh-CN" dirty="0" smtClean="0"/>
              <a:t>METEOR measures unigram precision and re- call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Uncon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ditioned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generates sentences by sampling an N- gram LM without knowledge of the visual word detectors;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Shuffled Human, which randomly picks another human generated caption from another image. </a:t>
            </a: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the BLEU and METEOR scores are very low for these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proaches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demonstrating the variation and complexity of the Microsoft COCO dataset. </a:t>
            </a: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9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49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21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91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bounding boxes may not be easily defined, such as open or beautiful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zh-CN" altLang="en-US" dirty="0" smtClean="0"/>
              <a:t>每张图像即一个</a:t>
            </a:r>
            <a:r>
              <a:rPr kumimoji="1" lang="en-US" altLang="zh-CN" dirty="0" smtClean="0"/>
              <a:t>bag</a:t>
            </a:r>
            <a:r>
              <a:rPr kumimoji="1" lang="zh-CN" altLang="en-US" dirty="0" smtClean="0"/>
              <a:t>，图像中的</a:t>
            </a:r>
            <a:r>
              <a:rPr kumimoji="1" lang="en-US" altLang="zh-CN" dirty="0" smtClean="0"/>
              <a:t>patch</a:t>
            </a:r>
            <a:r>
              <a:rPr kumimoji="1" lang="zh-CN" altLang="en-US" dirty="0" smtClean="0"/>
              <a:t>就是示例，单词</a:t>
            </a:r>
            <a:r>
              <a:rPr kumimoji="1" lang="en-US" altLang="zh-CN" dirty="0" smtClean="0"/>
              <a:t>w</a:t>
            </a:r>
            <a:r>
              <a:rPr kumimoji="1" lang="zh-CN" altLang="en-US" dirty="0" smtClean="0"/>
              <a:t>出现在图像的标注中，图像</a:t>
            </a:r>
            <a:r>
              <a:rPr kumimoji="1" lang="en-US" altLang="zh-CN" baseline="0" dirty="0" smtClean="0"/>
              <a:t> </a:t>
            </a:r>
            <a:r>
              <a:rPr kumimoji="1" lang="en-US" altLang="zh-CN" baseline="0" dirty="0" err="1" smtClean="0"/>
              <a:t>i</a:t>
            </a:r>
            <a:r>
              <a:rPr kumimoji="1" lang="en-US" altLang="zh-CN" baseline="0" dirty="0" smtClean="0"/>
              <a:t> </a:t>
            </a:r>
            <a:r>
              <a:rPr kumimoji="1" lang="zh-CN" altLang="en-US" baseline="0" dirty="0" smtClean="0"/>
              <a:t>就标记为正；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zh-CN" altLang="en-US" baseline="0" dirty="0" smtClean="0"/>
              <a:t>单词使用</a:t>
            </a:r>
            <a:r>
              <a:rPr kumimoji="1" lang="en-US" altLang="zh-CN" baseline="0" dirty="0" smtClean="0"/>
              <a:t>one-hot</a:t>
            </a:r>
            <a:r>
              <a:rPr kumimoji="1" lang="zh-CN" altLang="en-US" baseline="0" dirty="0" smtClean="0"/>
              <a:t>编码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1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bounding boxes may not be easily defined, such as open or beautiful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zh-CN" altLang="en-US" dirty="0" smtClean="0"/>
              <a:t>每张图像即一个</a:t>
            </a:r>
            <a:r>
              <a:rPr kumimoji="1" lang="en-US" altLang="zh-CN" dirty="0" smtClean="0"/>
              <a:t>bag</a:t>
            </a:r>
            <a:r>
              <a:rPr kumimoji="1" lang="zh-CN" altLang="en-US" dirty="0" smtClean="0"/>
              <a:t>，图像中的</a:t>
            </a:r>
            <a:r>
              <a:rPr kumimoji="1" lang="en-US" altLang="zh-CN" dirty="0" smtClean="0"/>
              <a:t>patch</a:t>
            </a:r>
            <a:r>
              <a:rPr kumimoji="1" lang="zh-CN" altLang="en-US" dirty="0" smtClean="0"/>
              <a:t>就是示例，单词</a:t>
            </a:r>
            <a:r>
              <a:rPr kumimoji="1" lang="en-US" altLang="zh-CN" dirty="0" smtClean="0"/>
              <a:t>w</a:t>
            </a:r>
            <a:r>
              <a:rPr kumimoji="1" lang="zh-CN" altLang="en-US" dirty="0" smtClean="0"/>
              <a:t>出现在图像的标注中，图像</a:t>
            </a:r>
            <a:r>
              <a:rPr kumimoji="1" lang="en-US" altLang="zh-CN" baseline="0" dirty="0" smtClean="0"/>
              <a:t> </a:t>
            </a:r>
            <a:r>
              <a:rPr kumimoji="1" lang="en-US" altLang="zh-CN" baseline="0" dirty="0" err="1" smtClean="0"/>
              <a:t>i</a:t>
            </a:r>
            <a:r>
              <a:rPr kumimoji="1" lang="en-US" altLang="zh-CN" baseline="0" dirty="0" smtClean="0"/>
              <a:t> </a:t>
            </a:r>
            <a:r>
              <a:rPr kumimoji="1" lang="zh-CN" altLang="en-US" baseline="0" dirty="0" smtClean="0"/>
              <a:t>就标记为正；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zh-CN" altLang="en-US" baseline="0" dirty="0" smtClean="0"/>
              <a:t>单词使用</a:t>
            </a:r>
            <a:r>
              <a:rPr kumimoji="1" lang="en-US" altLang="zh-CN" baseline="0" dirty="0" smtClean="0"/>
              <a:t>one-hot</a:t>
            </a:r>
            <a:r>
              <a:rPr kumimoji="1" lang="zh-CN" altLang="en-US" baseline="0" dirty="0" smtClean="0"/>
              <a:t>编码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37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&lt;s&gt; denotes the start-of-sentence token, ¯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wj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V [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&lt;/s&gt;, and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fk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wl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· · · , w1, ˜Vl−1) and #k respectively denote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k-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max-entropy feature and its weight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7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maintains a stack of length 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0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log-likelihood of the sequence.</a:t>
            </a:r>
            <a:b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length of the sequence.</a:t>
            </a:r>
            <a:b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 log-probability per word of the sequence.</a:t>
            </a:r>
            <a:b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The logarithm of the sequence’s rank in the log-likelihood. 5. 11 binary features indicating whether the number </a:t>
            </a:r>
            <a:endParaRPr lang="en-US" altLang="zh-CN" dirty="0" smtClean="0"/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mentioned objects is x (x = 0,...,10).</a:t>
            </a:r>
            <a:b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The DMSM score between the sequence and the image.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728F-B44D-4CE6-9155-827C0331AAB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3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931243"/>
            <a:ext cx="9144000" cy="926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-15274"/>
            <a:ext cx="9144000" cy="4102442"/>
          </a:xfrm>
          <a:prstGeom prst="rect">
            <a:avLst/>
          </a:prstGeom>
          <a:solidFill>
            <a:srgbClr val="5E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417" y="2704029"/>
            <a:ext cx="7772400" cy="1136004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617" y="4357838"/>
            <a:ext cx="6858000" cy="42010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BC7D-A520-4396-AC57-EAFDB5CF612C}" type="datetime1">
              <a:rPr lang="zh-CN" altLang="en-US" smtClean="0"/>
              <a:t>17/5/19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/>
          <a:srcRect l="3124" t="22646" r="84248" b="13498"/>
          <a:stretch/>
        </p:blipFill>
        <p:spPr>
          <a:xfrm>
            <a:off x="310463" y="281958"/>
            <a:ext cx="465954" cy="40538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76417" y="223038"/>
            <a:ext cx="503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</a:rPr>
              <a:t>i-VisionGroup@Tsinghua</a:t>
            </a:r>
            <a:endParaRPr lang="zh-CN" alt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2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E4A6-8F10-453D-A6F5-777103C0CC75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00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07092"/>
            <a:ext cx="8954530" cy="159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47275" y="360966"/>
            <a:ext cx="921600" cy="3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447275" y="796367"/>
            <a:ext cx="921600" cy="5380596"/>
          </a:xfrm>
          <a:prstGeom prst="rect">
            <a:avLst/>
          </a:prstGeom>
          <a:solidFill>
            <a:srgbClr val="5E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7274" y="807306"/>
            <a:ext cx="921601" cy="5369657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96367"/>
            <a:ext cx="6439415" cy="5380596"/>
          </a:xfrm>
        </p:spPr>
        <p:txBody>
          <a:bodyPr vert="eaVert"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6FAD-78DE-4CAB-B1B4-7564D31245E1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24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/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6269" y="6301945"/>
            <a:ext cx="936539" cy="299833"/>
          </a:xfrm>
        </p:spPr>
        <p:txBody>
          <a:bodyPr/>
          <a:lstStyle/>
          <a:p>
            <a:fld id="{C9C35F80-3C9B-4BF2-A232-A70826E17195}" type="datetime1">
              <a:rPr lang="zh-CN" altLang="en-US" smtClean="0"/>
              <a:t>17/5/19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8226" y="6301945"/>
            <a:ext cx="5873578" cy="29983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3004" y="6301945"/>
            <a:ext cx="450507" cy="299833"/>
          </a:xfrm>
        </p:spPr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82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8"/>
          <a:stretch/>
        </p:blipFill>
        <p:spPr>
          <a:xfrm>
            <a:off x="6744973" y="6639696"/>
            <a:ext cx="215999" cy="2166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8206686" y="2745411"/>
            <a:ext cx="309435" cy="9199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3888" y="2733915"/>
            <a:ext cx="7428081" cy="931474"/>
          </a:xfrm>
          <a:prstGeom prst="rect">
            <a:avLst/>
          </a:prstGeom>
          <a:solidFill>
            <a:srgbClr val="5E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33914"/>
            <a:ext cx="7428081" cy="931476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34222"/>
            <a:ext cx="7886700" cy="723941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62F7-D8DA-4F0A-B99C-F6D0B2D1E294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07092"/>
            <a:ext cx="8954530" cy="1598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58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E08-AB8E-42A6-AEE2-AC506350F583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0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49" y="373364"/>
            <a:ext cx="7397581" cy="91173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FCEB-E0B1-4A7B-B1B6-7C1CA575838B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2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C7DE-F646-4575-91E9-33ECF7954535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85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8C45-A53A-4228-AD4F-E71BEA4A8613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07092"/>
            <a:ext cx="8954530" cy="159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5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07092"/>
            <a:ext cx="8954530" cy="159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9498-0054-4D78-A228-7A23D115F74E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0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07092"/>
            <a:ext cx="8954530" cy="159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40EB-0CE6-44F5-903D-343BF5BD06D3}" type="datetime1">
              <a:rPr lang="zh-CN" altLang="en-US" smtClean="0"/>
              <a:t>17/5/19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2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8180173" y="362465"/>
            <a:ext cx="335177" cy="9452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28650" y="364310"/>
            <a:ext cx="7436194" cy="931474"/>
          </a:xfrm>
          <a:prstGeom prst="rect">
            <a:avLst/>
          </a:prstGeom>
          <a:solidFill>
            <a:srgbClr val="5E2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6217"/>
            <a:ext cx="7436192" cy="919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9903"/>
            <a:ext cx="7886700" cy="4509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032" y="6300309"/>
            <a:ext cx="911826" cy="299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F7B8-184D-418A-89F9-6FE57E983F2B}" type="datetime1">
              <a:rPr lang="zh-CN" altLang="en-US" smtClean="0"/>
              <a:t>17/5/19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6563" y="6300309"/>
            <a:ext cx="5912191" cy="299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6650" y="6300309"/>
            <a:ext cx="450508" cy="299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BEFCC-C9D4-416D-BC35-3DB854C03B5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941791" y="6582001"/>
            <a:ext cx="224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rgbClr val="5E2A6C"/>
                </a:solidFill>
              </a:rPr>
              <a:t>i-VisionGroup@Tsinghua</a:t>
            </a:r>
            <a:endParaRPr lang="zh-CN" altLang="en-US" sz="1600" b="0" dirty="0">
              <a:solidFill>
                <a:srgbClr val="5E2A6C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/>
          <a:srcRect t="20629" r="67915" b="691"/>
          <a:stretch/>
        </p:blipFill>
        <p:spPr>
          <a:xfrm>
            <a:off x="6746790" y="6660004"/>
            <a:ext cx="211477" cy="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p"/>
        <a:defRPr sz="2000" kern="1200">
          <a:solidFill>
            <a:schemeClr val="tx1">
              <a:lumMod val="75000"/>
              <a:lumOff val="2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黑体" panose="02010609060101010101" pitchFamily="49" charset="-122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黑体" panose="02010609060101010101" pitchFamily="49" charset="-12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黑体" panose="02010609060101010101" pitchFamily="49" charset="-12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Vessel Extraction in X-Ray Angiograms Using Deep Learning</a:t>
            </a:r>
            <a:r>
              <a:rPr lang="en-US" altLang="zh-CN" dirty="0"/>
              <a:t> </a:t>
            </a:r>
            <a:endParaRPr lang="zh-CN" altLang="en-US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617" y="594483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Helvetica Neue"/>
              </a:rPr>
              <a:t>Nasr-</a:t>
            </a:r>
            <a:r>
              <a:rPr lang="en-US" altLang="zh-CN" sz="1600" dirty="0" err="1">
                <a:latin typeface="Helvetica Neue"/>
              </a:rPr>
              <a:t>Esfahani</a:t>
            </a:r>
            <a:r>
              <a:rPr lang="en-US" altLang="zh-CN" sz="1600" dirty="0">
                <a:latin typeface="Helvetica Neue"/>
              </a:rPr>
              <a:t> E, </a:t>
            </a:r>
            <a:r>
              <a:rPr lang="en-US" altLang="zh-CN" sz="1600" dirty="0" err="1">
                <a:latin typeface="Helvetica Neue"/>
              </a:rPr>
              <a:t>Samavi</a:t>
            </a:r>
            <a:r>
              <a:rPr lang="en-US" altLang="zh-CN" sz="1600" dirty="0">
                <a:latin typeface="Helvetica Neue"/>
              </a:rPr>
              <a:t> S, </a:t>
            </a:r>
            <a:r>
              <a:rPr lang="en-US" altLang="zh-CN" sz="1600" dirty="0" err="1">
                <a:latin typeface="Helvetica Neue"/>
              </a:rPr>
              <a:t>Karimi</a:t>
            </a:r>
            <a:r>
              <a:rPr lang="en-US" altLang="zh-CN" sz="1600" dirty="0">
                <a:latin typeface="Helvetica Neue"/>
              </a:rPr>
              <a:t> N, et al. Vessel extraction in X-ray angiograms using deep learning[C]//Engineering in Medicine and Biology Society (EMBC), 2016 IEEE 38th Annual International Conference of the. IEEE, 2016: 643-646.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33617" y="4357838"/>
            <a:ext cx="6858000" cy="420108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Ziyan</a:t>
            </a:r>
            <a:r>
              <a:rPr lang="en-US" altLang="zh-CN" dirty="0"/>
              <a:t> Li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3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Word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Generating </a:t>
            </a:r>
            <a:r>
              <a:rPr lang="en-US" altLang="zh-CN" dirty="0"/>
              <a:t>Word </a:t>
            </a:r>
            <a:r>
              <a:rPr lang="en-US" altLang="zh-CN" dirty="0" smtClean="0"/>
              <a:t>Scores </a:t>
            </a:r>
            <a:r>
              <a:rPr lang="en-US" altLang="zh-CN" dirty="0"/>
              <a:t>for a Test Image </a:t>
            </a:r>
            <a:endParaRPr lang="zh-CN" altLang="en-US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85" y="1978978"/>
            <a:ext cx="4547893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sz="3600" dirty="0" smtClean="0"/>
              <a:t>Language </a:t>
            </a:r>
            <a:r>
              <a:rPr lang="en-US" altLang="zh-CN" sz="3600" dirty="0"/>
              <a:t>Generation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generate candidate </a:t>
            </a:r>
            <a:r>
              <a:rPr lang="en-US" altLang="zh-CN" dirty="0" smtClean="0"/>
              <a:t>captions, </a:t>
            </a:r>
            <a:r>
              <a:rPr lang="en-US" altLang="zh-CN" dirty="0"/>
              <a:t>we use </a:t>
            </a:r>
            <a:r>
              <a:rPr lang="en-US" altLang="zh-CN" dirty="0" smtClean="0"/>
              <a:t>a maximum </a:t>
            </a:r>
            <a:r>
              <a:rPr lang="en-US" altLang="zh-CN" dirty="0"/>
              <a:t>entropy (ME) LM conditioned on the set of </a:t>
            </a:r>
            <a:r>
              <a:rPr lang="en-US" altLang="zh-CN" dirty="0" smtClean="0"/>
              <a:t>visually detected words</a:t>
            </a:r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objective function of MELM: log likelihood of the of the captions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30" y="2510523"/>
            <a:ext cx="4787900" cy="1104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4536042"/>
            <a:ext cx="4864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Language Generation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Generation </a:t>
            </a:r>
            <a:r>
              <a:rPr lang="en-US" altLang="zh-CN" dirty="0" smtClean="0"/>
              <a:t>Process</a:t>
            </a:r>
          </a:p>
          <a:p>
            <a:pPr lvl="1"/>
            <a:r>
              <a:rPr lang="en-US" altLang="zh-CN" dirty="0" smtClean="0"/>
              <a:t>Beam Search(</a:t>
            </a:r>
            <a:r>
              <a:rPr lang="zh-CN" altLang="en-US" dirty="0" smtClean="0"/>
              <a:t>束搜索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When &lt;/s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（</a:t>
            </a:r>
            <a:r>
              <a:rPr lang="en-US" altLang="zh-CN" dirty="0"/>
              <a:t>the end of </a:t>
            </a:r>
            <a:r>
              <a:rPr lang="en-US" altLang="zh-CN" dirty="0" smtClean="0"/>
              <a:t>sentence token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en-US" altLang="zh-CN" dirty="0"/>
              <a:t>is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，</a:t>
            </a:r>
            <a:r>
              <a:rPr lang="en-US" altLang="zh-CN" dirty="0"/>
              <a:t> the full path </a:t>
            </a:r>
            <a:r>
              <a:rPr lang="en-US" altLang="zh-CN" dirty="0" smtClean="0"/>
              <a:t>to </a:t>
            </a:r>
            <a:r>
              <a:rPr lang="en-US" altLang="zh-CN" sz="1400" dirty="0" smtClean="0"/>
              <a:t>&lt;/</a:t>
            </a:r>
            <a:r>
              <a:rPr lang="en-US" altLang="zh-CN" sz="1400" dirty="0"/>
              <a:t>s&gt; </a:t>
            </a:r>
            <a:r>
              <a:rPr lang="en-US" altLang="zh-CN" dirty="0"/>
              <a:t>is removed from the stack and set aside as a </a:t>
            </a:r>
            <a:r>
              <a:rPr lang="en-US" altLang="zh-CN" dirty="0" smtClean="0"/>
              <a:t>completed sentence</a:t>
            </a:r>
            <a:r>
              <a:rPr lang="en-US" altLang="zh-CN" dirty="0"/>
              <a:t>. The process continues until a maximum </a:t>
            </a:r>
            <a:r>
              <a:rPr lang="en-US" altLang="zh-CN" dirty="0" smtClean="0"/>
              <a:t>sentence length </a:t>
            </a:r>
            <a:r>
              <a:rPr lang="en-US" altLang="zh-CN" dirty="0"/>
              <a:t>L is </a:t>
            </a:r>
            <a:r>
              <a:rPr lang="en-US" altLang="zh-CN" dirty="0" smtClean="0"/>
              <a:t>reached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Choose M-best sentences</a:t>
            </a:r>
          </a:p>
          <a:p>
            <a:pPr lvl="1"/>
            <a:r>
              <a:rPr lang="en-US" altLang="zh-CN" dirty="0"/>
              <a:t>Given a target number </a:t>
            </a:r>
            <a:r>
              <a:rPr lang="en-US" altLang="zh-CN" dirty="0" smtClean="0"/>
              <a:t>of T </a:t>
            </a:r>
            <a:r>
              <a:rPr lang="en-US" altLang="zh-CN" dirty="0"/>
              <a:t>image attributes to be mentioned, the sequences in C </a:t>
            </a:r>
            <a:r>
              <a:rPr lang="en-US" altLang="zh-CN" dirty="0" smtClean="0"/>
              <a:t>covering at </a:t>
            </a:r>
            <a:r>
              <a:rPr lang="en-US" altLang="zh-CN" dirty="0"/>
              <a:t>least T objects are added to the M-best list, </a:t>
            </a:r>
            <a:r>
              <a:rPr lang="en-US" altLang="zh-CN" dirty="0" smtClean="0"/>
              <a:t>sorted in </a:t>
            </a:r>
            <a:r>
              <a:rPr lang="en-US" altLang="zh-CN" dirty="0"/>
              <a:t>descending order by the log-likelihood.</a:t>
            </a:r>
            <a:endParaRPr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39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Sentence Re-Ranking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MERT(</a:t>
            </a:r>
            <a:r>
              <a:rPr lang="zh-CN" altLang="en-US" dirty="0" smtClean="0"/>
              <a:t>最小错误率训练法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re-rank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sentences</a:t>
            </a:r>
            <a:endParaRPr lang="zh-CN" altLang="en-US" dirty="0" smtClean="0"/>
          </a:p>
          <a:p>
            <a:pPr lvl="1"/>
            <a:r>
              <a:rPr lang="en-US" altLang="zh-CN" dirty="0"/>
              <a:t>uses a linear combination of features </a:t>
            </a:r>
          </a:p>
          <a:p>
            <a:pPr lvl="1"/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feature:</a:t>
            </a:r>
            <a:r>
              <a:rPr lang="zh-CN" altLang="en-US" dirty="0" smtClean="0"/>
              <a:t> </a:t>
            </a:r>
            <a:r>
              <a:rPr lang="en-US" altLang="zh-CN" dirty="0" smtClean="0"/>
              <a:t>DMSM</a:t>
            </a:r>
            <a:r>
              <a:rPr lang="zh-CN" altLang="en-US" dirty="0" smtClean="0"/>
              <a:t>（多模态相似模型）</a:t>
            </a:r>
          </a:p>
          <a:p>
            <a:pPr lvl="1"/>
            <a:endParaRPr lang="zh-CN" altLang="en-US" dirty="0" smtClean="0"/>
          </a:p>
          <a:p>
            <a:r>
              <a:rPr lang="en-US" altLang="zh-CN" dirty="0"/>
              <a:t>Deep Multimodal Similarity Model 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zh-CN" altLang="en-US" dirty="0"/>
          </a:p>
          <a:p>
            <a:pPr lvl="1"/>
            <a:r>
              <a:rPr lang="en-US" altLang="zh-CN" dirty="0" smtClean="0"/>
              <a:t>text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zh-CN" altLang="en-US" dirty="0" smtClean="0"/>
          </a:p>
          <a:p>
            <a:pPr lvl="1"/>
            <a:r>
              <a:rPr lang="en-US" altLang="zh-CN" dirty="0"/>
              <a:t>l</a:t>
            </a:r>
            <a:r>
              <a:rPr lang="en-US" altLang="zh-CN" dirty="0" smtClean="0"/>
              <a:t>earn </a:t>
            </a:r>
            <a:r>
              <a:rPr lang="en-US" altLang="zh-CN" dirty="0"/>
              <a:t>two neural </a:t>
            </a:r>
            <a:r>
              <a:rPr lang="en-US" altLang="zh-CN" dirty="0" smtClean="0"/>
              <a:t>networks,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vectors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measure </a:t>
            </a:r>
            <a:r>
              <a:rPr lang="en-US" altLang="zh-CN" dirty="0"/>
              <a:t>cosine similarity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4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</a:t>
            </a:r>
            <a:r>
              <a:rPr kumimoji="1" lang="en-US" altLang="zh-CN" dirty="0" smtClean="0"/>
              <a:t>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Datasets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Microsoft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COCO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dataset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82783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training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images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40504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validation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images</a:t>
            </a:r>
            <a:endParaRPr kumimoji="1" lang="zh-CN" altLang="en-US" dirty="0" smtClean="0"/>
          </a:p>
          <a:p>
            <a:pPr lvl="1"/>
            <a:endParaRPr kumimoji="1" lang="zh-CN" altLang="en-US" dirty="0"/>
          </a:p>
          <a:p>
            <a:r>
              <a:rPr kumimoji="1" lang="en-US" altLang="zh-CN" dirty="0" smtClean="0"/>
              <a:t>PPLX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BLEU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METEOR</a:t>
            </a:r>
            <a:endParaRPr kumimoji="1" lang="zh-CN" altLang="en-US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" y="3492500"/>
            <a:ext cx="8869785" cy="26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/>
              <a:t>V</a:t>
            </a:r>
            <a:r>
              <a:rPr lang="en-US" altLang="zh-CN" dirty="0" smtClean="0"/>
              <a:t>essel extraction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deep CNN</a:t>
            </a:r>
          </a:p>
          <a:p>
            <a:endParaRPr lang="en-US" altLang="zh-CN" dirty="0"/>
          </a:p>
          <a:p>
            <a:r>
              <a:rPr lang="en-US" altLang="zh-CN" dirty="0" smtClean="0"/>
              <a:t>Preprocess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top-hat transform</a:t>
            </a:r>
          </a:p>
          <a:p>
            <a:pPr lvl="1"/>
            <a:r>
              <a:rPr lang="en-US" altLang="zh-CN" dirty="0" smtClean="0"/>
              <a:t>WTH and BTH</a:t>
            </a:r>
          </a:p>
          <a:p>
            <a:pPr lvl="1"/>
            <a:r>
              <a:rPr lang="en-US" altLang="zh-CN" dirty="0" smtClean="0"/>
              <a:t>Extract small elements</a:t>
            </a:r>
            <a:endParaRPr lang="zh-CN" altLang="en-US" dirty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22" y="1467722"/>
            <a:ext cx="2665532" cy="4631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56" y="3883171"/>
            <a:ext cx="5276158" cy="22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 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nput image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patch </a:t>
            </a:r>
          </a:p>
          <a:p>
            <a:pPr lvl="1"/>
            <a:r>
              <a:rPr lang="en-US" altLang="zh-CN" dirty="0" smtClean="0"/>
              <a:t>(33*33, 1040000 patches)</a:t>
            </a:r>
          </a:p>
          <a:p>
            <a:r>
              <a:rPr lang="en-US" altLang="zh-CN" dirty="0" smtClean="0"/>
              <a:t>architecture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two convolve layers(depth 50)</a:t>
            </a:r>
          </a:p>
          <a:p>
            <a:pPr lvl="1"/>
            <a:r>
              <a:rPr lang="en-US" altLang="zh-CN" dirty="0" smtClean="0"/>
              <a:t>two max pooling layers</a:t>
            </a:r>
          </a:p>
          <a:p>
            <a:pPr lvl="1"/>
            <a:r>
              <a:rPr lang="en-US" altLang="zh-CN" dirty="0" smtClean="0"/>
              <a:t>two fully connected layers</a:t>
            </a:r>
          </a:p>
          <a:p>
            <a:pPr lvl="1"/>
            <a:endParaRPr lang="en-US" altLang="zh-CN" dirty="0" smtClean="0"/>
          </a:p>
          <a:p>
            <a:r>
              <a:rPr lang="en-US" altLang="zh-CN" dirty="0"/>
              <a:t>o</a:t>
            </a:r>
            <a:r>
              <a:rPr lang="en-US" altLang="zh-CN" dirty="0" smtClean="0"/>
              <a:t>utput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two </a:t>
            </a:r>
            <a:r>
              <a:rPr lang="en-US" altLang="zh-CN" dirty="0"/>
              <a:t>probabilities </a:t>
            </a:r>
            <a:r>
              <a:rPr lang="en-US" altLang="zh-CN" dirty="0" smtClean="0"/>
              <a:t>for the</a:t>
            </a:r>
          </a:p>
          <a:p>
            <a:pPr marL="457200" lvl="1" indent="0">
              <a:buNone/>
            </a:pPr>
            <a:r>
              <a:rPr lang="en-US" altLang="zh-CN" dirty="0" smtClean="0"/>
              <a:t>center pixel </a:t>
            </a:r>
            <a:r>
              <a:rPr lang="en-US" altLang="zh-CN" dirty="0"/>
              <a:t>of </a:t>
            </a:r>
            <a:r>
              <a:rPr lang="en-US" altLang="zh-CN" dirty="0" smtClean="0"/>
              <a:t>the patch</a:t>
            </a:r>
          </a:p>
          <a:p>
            <a:pPr marL="457200" lvl="1" indent="0">
              <a:buNone/>
            </a:pPr>
            <a:r>
              <a:rPr lang="en-US" altLang="zh-CN" dirty="0" smtClean="0"/>
              <a:t>(vessel region and background)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86" y="1296193"/>
            <a:ext cx="42576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9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Get binary mask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threshold T</a:t>
            </a:r>
          </a:p>
          <a:p>
            <a:endParaRPr lang="en-US" altLang="zh-CN" dirty="0"/>
          </a:p>
          <a:p>
            <a:r>
              <a:rPr lang="en-US" altLang="zh-CN" dirty="0" smtClean="0"/>
              <a:t>Dataset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44 X-ray images (resolution of 512*512)</a:t>
            </a:r>
          </a:p>
          <a:p>
            <a:pPr lvl="1"/>
            <a:r>
              <a:rPr lang="en-US" altLang="zh-CN" dirty="0" smtClean="0"/>
              <a:t>Train:26</a:t>
            </a:r>
          </a:p>
          <a:p>
            <a:pPr lvl="1"/>
            <a:r>
              <a:rPr lang="en-US" altLang="zh-CN" dirty="0" smtClean="0"/>
              <a:t>Test:18</a:t>
            </a:r>
          </a:p>
          <a:p>
            <a:pPr lvl="1"/>
            <a:r>
              <a:rPr lang="en-US" altLang="zh-CN" dirty="0" smtClean="0"/>
              <a:t>The ratio of foreground and background: 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Metrics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accuracy,sensitivity,specificity,PPV</a:t>
            </a:r>
            <a:r>
              <a:rPr lang="en-US" altLang="zh-CN" dirty="0" smtClean="0"/>
              <a:t>(</a:t>
            </a:r>
            <a:r>
              <a:rPr lang="zh-CN" altLang="en-US" dirty="0" smtClean="0"/>
              <a:t>阳性预测率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NPV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96" y="5024270"/>
            <a:ext cx="5619008" cy="1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64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498869"/>
            <a:ext cx="8262937" cy="50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0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From Captions to Visual Concepts and Back</a:t>
            </a:r>
            <a:r>
              <a:rPr lang="en-US" altLang="zh-CN" dirty="0"/>
              <a:t> </a:t>
            </a:r>
            <a:endParaRPr lang="zh-CN" altLang="en-US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417" y="6110516"/>
            <a:ext cx="878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Fang H, Gupta S, </a:t>
            </a:r>
            <a:r>
              <a:rPr lang="en-US" altLang="zh-CN" dirty="0" err="1"/>
              <a:t>Iandola</a:t>
            </a:r>
            <a:r>
              <a:rPr lang="en-US" altLang="zh-CN" dirty="0"/>
              <a:t> F, et al. From captions to visual concepts and back[C]//Proceedings of the IEEE Conference on Computer Vision and Pattern Recognition. 2015: 1473-1482.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5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600" dirty="0" smtClean="0"/>
              <a:t/>
            </a:r>
            <a:br>
              <a:rPr lang="zh-CN" altLang="en-US" sz="3600" dirty="0" smtClean="0"/>
            </a:br>
            <a:r>
              <a:rPr lang="en-US" altLang="zh-CN" sz="3600" dirty="0" smtClean="0"/>
              <a:t>Overview 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Main approaches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retrieval of existing human-written  captions, and generation of novel captions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Caption </a:t>
            </a:r>
            <a:r>
              <a:rPr lang="en-US" altLang="zh-CN" dirty="0"/>
              <a:t>Generation Pipeline </a:t>
            </a:r>
            <a:endParaRPr lang="en-US" altLang="zh-CN" dirty="0" smtClean="0"/>
          </a:p>
          <a:p>
            <a:pPr lvl="1"/>
            <a:r>
              <a:rPr kumimoji="1" lang="en-US" altLang="zh-CN" dirty="0" smtClean="0"/>
              <a:t>Detect words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Generate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sentences</a:t>
            </a:r>
            <a:endParaRPr kumimoji="1" lang="zh-CN" altLang="en-US" dirty="0" smtClean="0"/>
          </a:p>
          <a:p>
            <a:pPr lvl="1"/>
            <a:r>
              <a:rPr kumimoji="1" lang="en-US" altLang="zh-CN" dirty="0" smtClean="0"/>
              <a:t>Re-rank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sentences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BEFCC-C9D4-416D-BC35-3DB854C03B58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0" y="2320140"/>
            <a:ext cx="3293110" cy="40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9902"/>
                <a:ext cx="7886700" cy="501187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Training Word Detectors </a:t>
                </a:r>
                <a:endParaRPr lang="zh-CN" altLang="en-US" dirty="0" smtClean="0"/>
              </a:p>
              <a:p>
                <a:pPr lvl="1"/>
                <a:r>
                  <a:rPr lang="en-US" altLang="zh-CN" dirty="0"/>
                  <a:t>V</a:t>
                </a:r>
                <a:r>
                  <a:rPr lang="en-US" altLang="zh-CN" dirty="0" smtClean="0"/>
                  <a:t>ocabulary </a:t>
                </a:r>
                <a:r>
                  <a:rPr lang="zh-CN" altLang="en-US" dirty="0" smtClean="0"/>
                  <a:t>：</a:t>
                </a:r>
                <a:r>
                  <a:rPr lang="en-US" altLang="zh-CN" dirty="0"/>
                  <a:t>1000 most common words in the training </a:t>
                </a:r>
                <a:r>
                  <a:rPr lang="en-US" altLang="zh-CN" dirty="0" smtClean="0"/>
                  <a:t>captions</a:t>
                </a:r>
                <a:endParaRPr lang="zh-CN" altLang="en-US" dirty="0" smtClean="0"/>
              </a:p>
              <a:p>
                <a:pPr lvl="1"/>
                <a:r>
                  <a:rPr lang="en-US" altLang="zh-CN" dirty="0" smtClean="0"/>
                  <a:t>Train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detectors</a:t>
                </a:r>
                <a:r>
                  <a:rPr lang="zh-CN" altLang="en-US" dirty="0" smtClean="0"/>
                  <a:t>：</a:t>
                </a:r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Not standard supervised learning</a:t>
                </a:r>
                <a:r>
                  <a:rPr lang="zh-CN" altLang="en-US" dirty="0" smtClean="0"/>
                  <a:t>：</a:t>
                </a:r>
                <a:r>
                  <a:rPr lang="en-US" altLang="zh-CN" dirty="0" smtClean="0"/>
                  <a:t>no words bounding boxes</a:t>
                </a:r>
              </a:p>
              <a:p>
                <a:pPr lvl="2"/>
                <a:r>
                  <a:rPr lang="en-US" altLang="zh-CN" dirty="0" smtClean="0"/>
                  <a:t>Weakly-supervised </a:t>
                </a:r>
                <a:r>
                  <a:rPr lang="en-US" altLang="zh-CN" dirty="0"/>
                  <a:t>approach of Multiple Instance Learning </a:t>
                </a:r>
                <a:r>
                  <a:rPr lang="en-US" altLang="zh-CN" dirty="0" smtClean="0"/>
                  <a:t>(</a:t>
                </a:r>
                <a:r>
                  <a:rPr lang="zh-CN" altLang="en-US" dirty="0" smtClean="0"/>
                  <a:t>多示例学习</a:t>
                </a:r>
                <a:r>
                  <a:rPr lang="en-US" altLang="zh-CN" dirty="0" smtClean="0"/>
                  <a:t>) </a:t>
                </a:r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：</a:t>
                </a:r>
                <a:r>
                  <a:rPr lang="en-US" altLang="zh-CN" dirty="0" smtClean="0"/>
                  <a:t>a </a:t>
                </a:r>
                <a:r>
                  <a:rPr lang="en-US" altLang="zh-CN" dirty="0"/>
                  <a:t>logistic function on top of the fc7 layer </a:t>
                </a:r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 smtClean="0"/>
              </a:p>
              <a:p>
                <a:pPr lvl="1"/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probability </a:t>
                </a:r>
                <a:r>
                  <a:rPr lang="en-US" altLang="zh-CN" dirty="0"/>
                  <a:t>o</a:t>
                </a:r>
                <a:r>
                  <a:rPr lang="en-US" altLang="zh-CN" dirty="0"/>
                  <a:t>f word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US" altLang="zh-CN" dirty="0"/>
                  <a:t> 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  <a:p>
                <a:pPr lvl="1"/>
                <a:endParaRPr lang="zh-CN" altLang="en-US" dirty="0"/>
              </a:p>
              <a:p>
                <a:pPr lvl="1"/>
                <a:endParaRPr lang="zh-CN" altLang="en-US" dirty="0"/>
              </a:p>
              <a:p>
                <a:pPr lvl="1"/>
                <a:endParaRPr lang="zh-CN" altLang="en-US" dirty="0" smtClean="0"/>
              </a:p>
              <a:p>
                <a:pPr lvl="1"/>
                <a:endParaRPr lang="zh-CN" altLang="en-US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9902"/>
                <a:ext cx="7886700" cy="5011876"/>
              </a:xfrm>
              <a:blipFill rotWithShape="0">
                <a:blip r:embed="rId3"/>
                <a:stretch>
                  <a:fillRect l="-696" t="-1338" r="-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064843" y="6301945"/>
            <a:ext cx="450507" cy="299833"/>
          </a:xfrm>
        </p:spPr>
        <p:txBody>
          <a:bodyPr/>
          <a:lstStyle/>
          <a:p>
            <a:fld id="{634BEFCC-C9D4-416D-BC35-3DB854C03B58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56" y="5589080"/>
            <a:ext cx="1915160" cy="712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46" y="4044502"/>
            <a:ext cx="3472180" cy="8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9902"/>
                <a:ext cx="7886700" cy="5011876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spcBef>
                    <a:spcPts val="1000"/>
                  </a:spcBef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Get coarse spatial response map</a:t>
                </a:r>
                <a:endParaRPr lang="en-US" altLang="zh-CN" dirty="0"/>
              </a:p>
              <a:p>
                <a:pPr lvl="1"/>
                <a:r>
                  <a:rPr lang="en-US" altLang="zh-CN" dirty="0" smtClean="0"/>
                  <a:t>Each location  expresses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bSup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MIL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</m:t>
                    </m:r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bSup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Generating Word </a:t>
                </a:r>
                <a:r>
                  <a:rPr lang="en-US" altLang="zh-CN" dirty="0"/>
                  <a:t>Scores for a Test </a:t>
                </a:r>
                <a:r>
                  <a:rPr lang="en-US" altLang="zh-CN" dirty="0" smtClean="0"/>
                  <a:t>Image</a:t>
                </a:r>
              </a:p>
              <a:p>
                <a:pPr lvl="1"/>
                <a:r>
                  <a:rPr lang="en-US" altLang="zh-CN" dirty="0"/>
                  <a:t>for all words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in the </a:t>
                </a:r>
                <a:r>
                  <a:rPr lang="en-US" altLang="zh-CN" dirty="0" smtClean="0"/>
                  <a:t>vocabulary, put the image into CNN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bSup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Output all words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 if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𝑡h𝑟𝑒𝑠h𝑜𝑙𝑑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zh-CN" altLang="en-US" dirty="0" smtClean="0"/>
              </a:p>
              <a:p>
                <a:pPr lvl="1"/>
                <a:endParaRPr lang="zh-CN" altLang="en-US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9902"/>
                <a:ext cx="7886700" cy="5011876"/>
              </a:xfrm>
              <a:blipFill>
                <a:blip r:embed="rId3"/>
                <a:stretch>
                  <a:fillRect l="-696" t="-1338" r="-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064843" y="6301945"/>
            <a:ext cx="450507" cy="299833"/>
          </a:xfrm>
        </p:spPr>
        <p:txBody>
          <a:bodyPr/>
          <a:lstStyle/>
          <a:p>
            <a:fld id="{634BEFCC-C9D4-416D-BC35-3DB854C03B58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87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singhua">
      <a:majorFont>
        <a:latin typeface="Calibri Light"/>
        <a:ea typeface="黑体"/>
        <a:cs typeface=""/>
      </a:majorFont>
      <a:minorFont>
        <a:latin typeface="Calibri"/>
        <a:ea typeface="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1490</TotalTime>
  <Words>731</Words>
  <Application>Microsoft Macintosh PowerPoint</Application>
  <PresentationFormat>全屏显示(4:3)</PresentationFormat>
  <Paragraphs>156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Helvetica Neue</vt:lpstr>
      <vt:lpstr>Wingdings</vt:lpstr>
      <vt:lpstr>等线</vt:lpstr>
      <vt:lpstr>黑体</vt:lpstr>
      <vt:lpstr>Arial</vt:lpstr>
      <vt:lpstr>Office 主题​​</vt:lpstr>
      <vt:lpstr>Vessel Extraction in X-Ray Angiograms Using Deep Learning </vt:lpstr>
      <vt:lpstr>Overview</vt:lpstr>
      <vt:lpstr>CNN Architecture</vt:lpstr>
      <vt:lpstr>Results</vt:lpstr>
      <vt:lpstr>Results</vt:lpstr>
      <vt:lpstr>From Captions to Visual Concepts and Back </vt:lpstr>
      <vt:lpstr> Overview  </vt:lpstr>
      <vt:lpstr>Word Detection</vt:lpstr>
      <vt:lpstr>Word Detection</vt:lpstr>
      <vt:lpstr>Word Detection</vt:lpstr>
      <vt:lpstr> Language Generation  </vt:lpstr>
      <vt:lpstr>Language Generation</vt:lpstr>
      <vt:lpstr>Sentence Re-Ranking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Gus</dc:creator>
  <cp:lastModifiedBy>Li Ziyan</cp:lastModifiedBy>
  <cp:revision>105</cp:revision>
  <dcterms:created xsi:type="dcterms:W3CDTF">2016-04-18T02:57:57Z</dcterms:created>
  <dcterms:modified xsi:type="dcterms:W3CDTF">2017-05-19T07:30:55Z</dcterms:modified>
</cp:coreProperties>
</file>